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4"/>
  </p:notesMasterIdLst>
  <p:handoutMasterIdLst>
    <p:handoutMasterId r:id="rId15"/>
  </p:handoutMasterIdLst>
  <p:sldIdLst>
    <p:sldId id="292" r:id="rId5"/>
    <p:sldId id="291" r:id="rId6"/>
    <p:sldId id="294" r:id="rId7"/>
    <p:sldId id="295" r:id="rId8"/>
    <p:sldId id="296" r:id="rId9"/>
    <p:sldId id="300" r:id="rId10"/>
    <p:sldId id="301" r:id="rId11"/>
    <p:sldId id="302" r:id="rId12"/>
    <p:sldId id="293" r:id="rId1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087" autoAdjust="0"/>
    <p:restoredTop sz="94639" autoAdjust="0"/>
  </p:normalViewPr>
  <p:slideViewPr>
    <p:cSldViewPr snapToGrid="0">
      <p:cViewPr varScale="1">
        <p:scale>
          <a:sx n="61" d="100"/>
          <a:sy n="61" d="100"/>
        </p:scale>
        <p:origin x="248" y="1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16/09/26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16/09/26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4413" y="1663973"/>
            <a:ext cx="5672356" cy="1845710"/>
          </a:xfrm>
        </p:spPr>
        <p:txBody>
          <a:bodyPr>
            <a:noAutofit/>
          </a:bodyPr>
          <a:lstStyle/>
          <a:p>
            <a:r>
              <a:rPr lang="it-IT" sz="4000" dirty="0" err="1"/>
              <a:t>Hybrid</a:t>
            </a:r>
            <a:r>
              <a:rPr lang="it-IT" sz="4000" dirty="0"/>
              <a:t> </a:t>
            </a:r>
            <a:r>
              <a:rPr lang="it-IT" sz="4000" dirty="0" err="1"/>
              <a:t>laparoscopic-endoscopic</a:t>
            </a:r>
            <a:r>
              <a:rPr lang="it-IT" sz="4000" dirty="0"/>
              <a:t> management of </a:t>
            </a:r>
            <a:r>
              <a:rPr lang="it-IT" sz="4000" dirty="0" err="1"/>
              <a:t>near</a:t>
            </a:r>
            <a:r>
              <a:rPr lang="it-IT" sz="4000" dirty="0"/>
              <a:t>-complete </a:t>
            </a:r>
            <a:r>
              <a:rPr lang="it-IT" sz="4000" dirty="0" err="1"/>
              <a:t>gastrojejeunal</a:t>
            </a:r>
            <a:r>
              <a:rPr lang="it-IT" sz="4000" dirty="0"/>
              <a:t> </a:t>
            </a:r>
            <a:r>
              <a:rPr lang="it-IT" sz="4000" dirty="0" err="1"/>
              <a:t>anastomotic</a:t>
            </a:r>
            <a:r>
              <a:rPr lang="it-IT" sz="4000" dirty="0"/>
              <a:t> </a:t>
            </a:r>
            <a:r>
              <a:rPr lang="it-IT" sz="4000" dirty="0" err="1"/>
              <a:t>dehiscence</a:t>
            </a:r>
            <a:r>
              <a:rPr lang="it-IT" sz="4000" dirty="0"/>
              <a:t> </a:t>
            </a:r>
            <a:r>
              <a:rPr lang="it-IT" sz="4000" dirty="0" err="1"/>
              <a:t>after</a:t>
            </a:r>
            <a:r>
              <a:rPr lang="it-IT" sz="4000" dirty="0"/>
              <a:t> </a:t>
            </a:r>
            <a:r>
              <a:rPr lang="it-IT" sz="4000" dirty="0" err="1"/>
              <a:t>revisional</a:t>
            </a:r>
            <a:r>
              <a:rPr lang="it-IT" sz="4000" dirty="0"/>
              <a:t> RYGB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4413" y="4987472"/>
            <a:ext cx="4786943" cy="1279652"/>
          </a:xfrm>
        </p:spPr>
        <p:txBody>
          <a:bodyPr>
            <a:normAutofit fontScale="62500" lnSpcReduction="20000"/>
          </a:bodyPr>
          <a:lstStyle/>
          <a:p>
            <a:r>
              <a:rPr lang="it-IT" sz="2800" b="1" dirty="0"/>
              <a:t>DR. Alessandro </a:t>
            </a:r>
            <a:r>
              <a:rPr lang="it-IT" sz="2800" b="1" dirty="0" err="1"/>
              <a:t>Matarese</a:t>
            </a:r>
            <a:endParaRPr lang="it-IT" sz="2800" b="1" dirty="0"/>
          </a:p>
          <a:p>
            <a:r>
              <a:rPr lang="it-IT" sz="2800" b="1" dirty="0"/>
              <a:t>Pineta grande hospital</a:t>
            </a:r>
          </a:p>
          <a:p>
            <a:r>
              <a:rPr lang="it-IT" sz="2000" dirty="0" err="1"/>
              <a:t>Department</a:t>
            </a:r>
            <a:r>
              <a:rPr lang="it-IT" sz="2000" dirty="0"/>
              <a:t> of </a:t>
            </a:r>
            <a:r>
              <a:rPr lang="it-IT" sz="2000" dirty="0" err="1"/>
              <a:t>Metabolic</a:t>
            </a:r>
            <a:r>
              <a:rPr lang="it-IT" sz="2000" dirty="0"/>
              <a:t> and </a:t>
            </a:r>
            <a:r>
              <a:rPr lang="it-IT" sz="2000" dirty="0" err="1"/>
              <a:t>Bariatric</a:t>
            </a:r>
            <a:r>
              <a:rPr lang="it-IT" sz="2000" dirty="0"/>
              <a:t> </a:t>
            </a:r>
            <a:r>
              <a:rPr lang="it-IT" sz="2000" dirty="0" err="1"/>
              <a:t>Surgery</a:t>
            </a:r>
            <a:r>
              <a:rPr lang="it-IT" sz="2000" dirty="0"/>
              <a:t>, Head: Dr. Cristiano Giardiello</a:t>
            </a:r>
            <a:endParaRPr lang="it-IT" sz="2800" b="1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37DC20D-175B-AC45-8676-6B4E8D750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356" y="5312536"/>
            <a:ext cx="1817914" cy="9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ADD0492-D8F7-DE45-AF1D-9AEF5ED478E5}"/>
              </a:ext>
            </a:extLst>
          </p:cNvPr>
          <p:cNvSpPr txBox="1"/>
          <p:nvPr/>
        </p:nvSpPr>
        <p:spPr>
          <a:xfrm>
            <a:off x="544286" y="413657"/>
            <a:ext cx="5427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-50" dirty="0">
                <a:solidFill>
                  <a:srgbClr val="374D81"/>
                </a:solidFill>
                <a:ea typeface="+mj-ea"/>
                <a:cs typeface="+mj-cs"/>
              </a:rPr>
              <a:t>Caratteristiche paziente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BBA8BB-4D6A-984C-9096-5C04BE8A2BE3}"/>
              </a:ext>
            </a:extLst>
          </p:cNvPr>
          <p:cNvSpPr txBox="1"/>
          <p:nvPr/>
        </p:nvSpPr>
        <p:spPr>
          <a:xfrm>
            <a:off x="333375" y="988620"/>
            <a:ext cx="6510628" cy="29578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Sesso: Femminile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Età: 48 anni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Altezza: 160cm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BMI: 39,1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Fumo: no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Allergie: Cefalosporine, </a:t>
            </a:r>
            <a:r>
              <a:rPr lang="it-IT" dirty="0" err="1"/>
              <a:t>ketorolac</a:t>
            </a:r>
            <a:r>
              <a:rPr lang="it-IT" dirty="0"/>
              <a:t>, </a:t>
            </a:r>
            <a:r>
              <a:rPr lang="it-IT" dirty="0" err="1"/>
              <a:t>metimazolo</a:t>
            </a:r>
            <a:endParaRPr lang="it-IT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APR: obesità, steatosi epatica, cefalea a grappolo, fibromi uterini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459C618-385F-E748-8130-ADAA3ECA2894}"/>
              </a:ext>
            </a:extLst>
          </p:cNvPr>
          <p:cNvSpPr txBox="1"/>
          <p:nvPr/>
        </p:nvSpPr>
        <p:spPr>
          <a:xfrm>
            <a:off x="666158" y="3948128"/>
            <a:ext cx="2922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spc="-50" dirty="0">
                <a:solidFill>
                  <a:srgbClr val="374D81"/>
                </a:solidFill>
                <a:ea typeface="+mj-ea"/>
                <a:cs typeface="+mj-cs"/>
              </a:rPr>
              <a:t>Storia chirurgica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DFF8CBF-1BBA-9948-9811-4A4DFC61326F}"/>
              </a:ext>
            </a:extLst>
          </p:cNvPr>
          <p:cNvSpPr txBox="1"/>
          <p:nvPr/>
        </p:nvSpPr>
        <p:spPr>
          <a:xfrm>
            <a:off x="1194761" y="4728158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2003</a:t>
            </a:r>
            <a:r>
              <a:rPr lang="it-IT" dirty="0"/>
              <a:t> </a:t>
            </a:r>
          </a:p>
        </p:txBody>
      </p:sp>
      <p:sp>
        <p:nvSpPr>
          <p:cNvPr id="11" name="Freccia destra 10">
            <a:extLst>
              <a:ext uri="{FF2B5EF4-FFF2-40B4-BE49-F238E27FC236}">
                <a16:creationId xmlns:a16="http://schemas.microsoft.com/office/drawing/2014/main" id="{1827ECC1-9EC6-304F-A549-D36660A46E53}"/>
              </a:ext>
            </a:extLst>
          </p:cNvPr>
          <p:cNvSpPr/>
          <p:nvPr/>
        </p:nvSpPr>
        <p:spPr>
          <a:xfrm>
            <a:off x="2429243" y="4820020"/>
            <a:ext cx="312964" cy="177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9CC49E4-7D99-0B4B-B261-142D7E2C68C6}"/>
              </a:ext>
            </a:extLst>
          </p:cNvPr>
          <p:cNvSpPr txBox="1"/>
          <p:nvPr/>
        </p:nvSpPr>
        <p:spPr>
          <a:xfrm>
            <a:off x="2992376" y="4724201"/>
            <a:ext cx="3242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Gastroplastica sec. </a:t>
            </a:r>
            <a:r>
              <a:rPr lang="it-IT" dirty="0" err="1"/>
              <a:t>McLean</a:t>
            </a:r>
            <a:r>
              <a:rPr lang="it-IT" dirty="0"/>
              <a:t>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074DA20-8F01-EE48-AED7-7F43C45CE9BF}"/>
              </a:ext>
            </a:extLst>
          </p:cNvPr>
          <p:cNvSpPr txBox="1"/>
          <p:nvPr/>
        </p:nvSpPr>
        <p:spPr>
          <a:xfrm>
            <a:off x="555932" y="5327094"/>
            <a:ext cx="1395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12/11/2025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038ABE-B4E6-F846-8228-77F9209746C8}"/>
              </a:ext>
            </a:extLst>
          </p:cNvPr>
          <p:cNvSpPr txBox="1"/>
          <p:nvPr/>
        </p:nvSpPr>
        <p:spPr>
          <a:xfrm>
            <a:off x="2071688" y="49149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94F9B67-29F6-A443-8EFC-D7CD8D6FC6F5}"/>
              </a:ext>
            </a:extLst>
          </p:cNvPr>
          <p:cNvSpPr txBox="1"/>
          <p:nvPr/>
        </p:nvSpPr>
        <p:spPr>
          <a:xfrm>
            <a:off x="2992376" y="5294599"/>
            <a:ext cx="6837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Bypass gastrico revisionale (ripresa ponderale, reflusso gastroesofageo)</a:t>
            </a:r>
          </a:p>
        </p:txBody>
      </p:sp>
      <p:sp>
        <p:nvSpPr>
          <p:cNvPr id="20" name="Freccia destra 19">
            <a:extLst>
              <a:ext uri="{FF2B5EF4-FFF2-40B4-BE49-F238E27FC236}">
                <a16:creationId xmlns:a16="http://schemas.microsoft.com/office/drawing/2014/main" id="{64B1F8EA-0429-A047-AFB2-18DADAAC9441}"/>
              </a:ext>
            </a:extLst>
          </p:cNvPr>
          <p:cNvSpPr/>
          <p:nvPr/>
        </p:nvSpPr>
        <p:spPr>
          <a:xfrm>
            <a:off x="2415323" y="5420035"/>
            <a:ext cx="312964" cy="177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B95DC97-1894-B54D-996E-F1C4EEB822A4}"/>
              </a:ext>
            </a:extLst>
          </p:cNvPr>
          <p:cNvSpPr txBox="1"/>
          <p:nvPr/>
        </p:nvSpPr>
        <p:spPr>
          <a:xfrm>
            <a:off x="328611" y="400049"/>
            <a:ext cx="6729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…</a:t>
            </a:r>
            <a:r>
              <a:rPr lang="it-IT" sz="3200" b="1" spc="-50" dirty="0">
                <a:solidFill>
                  <a:srgbClr val="374D81"/>
                </a:solidFill>
                <a:ea typeface="+mj-ea"/>
                <a:cs typeface="+mj-cs"/>
              </a:rPr>
              <a:t>9° giornata PO</a:t>
            </a:r>
            <a:r>
              <a:rPr lang="it-IT" dirty="0"/>
              <a:t>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EF76924-1E40-6740-BC32-F087DB3A05C7}"/>
              </a:ext>
            </a:extLst>
          </p:cNvPr>
          <p:cNvSpPr txBox="1"/>
          <p:nvPr/>
        </p:nvSpPr>
        <p:spPr>
          <a:xfrm>
            <a:off x="328611" y="1243013"/>
            <a:ext cx="57673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Accesso in PS per: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Dolore addominale diffuso (</a:t>
            </a:r>
            <a:r>
              <a:rPr lang="it-IT" dirty="0" err="1"/>
              <a:t>Blumberg</a:t>
            </a:r>
            <a:r>
              <a:rPr lang="it-IT" dirty="0"/>
              <a:t> ++)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Febbre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Tachicardia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EE: </a:t>
            </a:r>
            <a:r>
              <a:rPr lang="it-IT" dirty="0" err="1"/>
              <a:t>Wbc</a:t>
            </a:r>
            <a:r>
              <a:rPr lang="it-IT" dirty="0"/>
              <a:t> 13.4; </a:t>
            </a:r>
            <a:r>
              <a:rPr lang="it-IT" dirty="0" err="1"/>
              <a:t>Hb</a:t>
            </a:r>
            <a:r>
              <a:rPr lang="it-IT" dirty="0"/>
              <a:t> 9.2, </a:t>
            </a:r>
            <a:r>
              <a:rPr lang="it-IT" dirty="0" err="1"/>
              <a:t>Pct</a:t>
            </a:r>
            <a:r>
              <a:rPr lang="it-IT" dirty="0"/>
              <a:t> 8.0 </a:t>
            </a:r>
          </a:p>
          <a:p>
            <a:endParaRPr lang="it-IT" dirty="0"/>
          </a:p>
          <a:p>
            <a:r>
              <a:rPr lang="it-IT" b="1" dirty="0"/>
              <a:t>TAC addome mdc</a:t>
            </a:r>
            <a:r>
              <a:rPr lang="it-IT" dirty="0"/>
              <a:t>: »Soluzione di continuo della parete</a:t>
            </a:r>
          </a:p>
          <a:p>
            <a:r>
              <a:rPr lang="it-IT" dirty="0"/>
              <a:t> gastrica </a:t>
            </a:r>
            <a:r>
              <a:rPr lang="it-IT" dirty="0" err="1"/>
              <a:t>iuxtanastomotica</a:t>
            </a:r>
            <a:r>
              <a:rPr lang="it-IT" dirty="0"/>
              <a:t> con spandimento del mdc </a:t>
            </a:r>
          </a:p>
          <a:p>
            <a:r>
              <a:rPr lang="it-IT" dirty="0"/>
              <a:t>per </a:t>
            </a:r>
            <a:r>
              <a:rPr lang="it-IT" dirty="0" err="1"/>
              <a:t>os</a:t>
            </a:r>
            <a:r>
              <a:rPr lang="it-IT" dirty="0"/>
              <a:t> che si distribuisce in modo compartimentalizzato</a:t>
            </a:r>
          </a:p>
          <a:p>
            <a:r>
              <a:rPr lang="it-IT" dirty="0"/>
              <a:t> risalendo medialmente verso lo iato esofageo e opacizzando in parte</a:t>
            </a:r>
          </a:p>
          <a:p>
            <a:r>
              <a:rPr lang="it-IT" dirty="0"/>
              <a:t>Una raccolta </a:t>
            </a:r>
            <a:r>
              <a:rPr lang="it-IT" dirty="0" err="1"/>
              <a:t>barrierata</a:t>
            </a:r>
            <a:r>
              <a:rPr lang="it-IT" dirty="0"/>
              <a:t> di 5cmX5cm </a:t>
            </a:r>
          </a:p>
          <a:p>
            <a:r>
              <a:rPr lang="it-IT" dirty="0"/>
              <a:t>disposta lateralmente a sinistra alla giunzione EG, </a:t>
            </a:r>
          </a:p>
          <a:p>
            <a:r>
              <a:rPr lang="it-IT" dirty="0"/>
              <a:t>lo spandimento di mdc discende altresì </a:t>
            </a:r>
          </a:p>
          <a:p>
            <a:r>
              <a:rPr lang="it-IT" dirty="0"/>
              <a:t>medialmente verso lo spazio </a:t>
            </a:r>
            <a:r>
              <a:rPr lang="it-IT" dirty="0" err="1"/>
              <a:t>epatogastrico</a:t>
            </a:r>
            <a:r>
              <a:rPr lang="it-IT" dirty="0"/>
              <a:t>»</a:t>
            </a:r>
          </a:p>
        </p:txBody>
      </p:sp>
      <p:pic>
        <p:nvPicPr>
          <p:cNvPr id="3" name="Il mio filmato 2" descr="Il mio filmato 2">
            <a:hlinkClick r:id="" action="ppaction://media"/>
            <a:extLst>
              <a:ext uri="{FF2B5EF4-FFF2-40B4-BE49-F238E27FC236}">
                <a16:creationId xmlns:a16="http://schemas.microsoft.com/office/drawing/2014/main" id="{46660307-561D-6F46-BC75-7A71054034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1949736"/>
            <a:ext cx="5525752" cy="393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5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9FDBB5-505C-F74E-889C-71F7C840713E}"/>
              </a:ext>
            </a:extLst>
          </p:cNvPr>
          <p:cNvSpPr txBox="1"/>
          <p:nvPr/>
        </p:nvSpPr>
        <p:spPr>
          <a:xfrm>
            <a:off x="3673973" y="488500"/>
            <a:ext cx="53281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spc="-50" dirty="0">
                <a:solidFill>
                  <a:srgbClr val="374D81"/>
                </a:solidFill>
                <a:ea typeface="+mj-ea"/>
                <a:cs typeface="+mj-cs"/>
              </a:rPr>
              <a:t>LEAK ANASTOMOTICO </a:t>
            </a:r>
          </a:p>
          <a:p>
            <a:r>
              <a:rPr lang="it-IT" sz="2800" b="1" spc="-50" dirty="0">
                <a:solidFill>
                  <a:srgbClr val="374D81"/>
                </a:solidFill>
                <a:ea typeface="+mj-ea"/>
                <a:cs typeface="+mj-cs"/>
              </a:rPr>
              <a:t>FONTE SETTICA INTRAPERITONEALE</a:t>
            </a:r>
          </a:p>
          <a:p>
            <a:r>
              <a:rPr lang="it-IT" sz="2800" b="1" spc="-50" dirty="0">
                <a:solidFill>
                  <a:srgbClr val="374D81"/>
                </a:solidFill>
                <a:ea typeface="+mj-ea"/>
                <a:cs typeface="+mj-cs"/>
              </a:rPr>
              <a:t>SEPSI/PERITONITE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326C3E9-5582-E34A-AE05-45F9A419D135}"/>
              </a:ext>
            </a:extLst>
          </p:cNvPr>
          <p:cNvSpPr txBox="1"/>
          <p:nvPr/>
        </p:nvSpPr>
        <p:spPr>
          <a:xfrm>
            <a:off x="3673973" y="2950216"/>
            <a:ext cx="4773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spc="-50" dirty="0">
                <a:solidFill>
                  <a:srgbClr val="374D81"/>
                </a:solidFill>
                <a:ea typeface="+mj-ea"/>
                <a:cs typeface="+mj-cs"/>
              </a:rPr>
              <a:t>ENDOSCOPIA NON PRATICABILE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5C7342A-6255-7949-9A88-38741D18C4F3}"/>
              </a:ext>
            </a:extLst>
          </p:cNvPr>
          <p:cNvSpPr txBox="1"/>
          <p:nvPr/>
        </p:nvSpPr>
        <p:spPr>
          <a:xfrm>
            <a:off x="3726870" y="4918841"/>
            <a:ext cx="4262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spc="-50" dirty="0">
                <a:solidFill>
                  <a:srgbClr val="374D81"/>
                </a:solidFill>
                <a:ea typeface="+mj-ea"/>
                <a:cs typeface="+mj-cs"/>
              </a:rPr>
              <a:t>ESPLORAZIONE CHIRURGICA</a:t>
            </a:r>
          </a:p>
        </p:txBody>
      </p:sp>
      <p:sp>
        <p:nvSpPr>
          <p:cNvPr id="5" name="Freccia giù 4">
            <a:extLst>
              <a:ext uri="{FF2B5EF4-FFF2-40B4-BE49-F238E27FC236}">
                <a16:creationId xmlns:a16="http://schemas.microsoft.com/office/drawing/2014/main" id="{4791E3E3-C5CD-3042-8231-DE3C40DF1551}"/>
              </a:ext>
            </a:extLst>
          </p:cNvPr>
          <p:cNvSpPr/>
          <p:nvPr/>
        </p:nvSpPr>
        <p:spPr>
          <a:xfrm>
            <a:off x="5733577" y="2209292"/>
            <a:ext cx="171450" cy="6436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giù 5">
            <a:extLst>
              <a:ext uri="{FF2B5EF4-FFF2-40B4-BE49-F238E27FC236}">
                <a16:creationId xmlns:a16="http://schemas.microsoft.com/office/drawing/2014/main" id="{C46B77DC-0FC7-434B-9D24-4A95DE2446AD}"/>
              </a:ext>
            </a:extLst>
          </p:cNvPr>
          <p:cNvSpPr/>
          <p:nvPr/>
        </p:nvSpPr>
        <p:spPr>
          <a:xfrm>
            <a:off x="5733577" y="3831021"/>
            <a:ext cx="171450" cy="7302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838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py_4F833BF0-0E8E-46E6-A952-D8F5A482921A.mov" descr="copy_4F833BF0-0E8E-46E6-A952-D8F5A482921A.mov">
            <a:extLst>
              <a:ext uri="{FF2B5EF4-FFF2-40B4-BE49-F238E27FC236}">
                <a16:creationId xmlns:a16="http://schemas.microsoft.com/office/drawing/2014/main" id="{5387C150-0529-064B-850F-C3C579C14EA1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7999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314CD60-165E-7341-BD44-FEDD9C9E78D8}"/>
              </a:ext>
            </a:extLst>
          </p:cNvPr>
          <p:cNvSpPr txBox="1"/>
          <p:nvPr/>
        </p:nvSpPr>
        <p:spPr>
          <a:xfrm>
            <a:off x="1213945" y="520263"/>
            <a:ext cx="3659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spc="-50" dirty="0">
                <a:solidFill>
                  <a:srgbClr val="374D81"/>
                </a:solidFill>
                <a:ea typeface="+mj-ea"/>
                <a:cs typeface="+mj-cs"/>
              </a:rPr>
              <a:t>Decorso post-operatorio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1E8AE26-FB82-B74F-9A04-448B9DC8A390}"/>
              </a:ext>
            </a:extLst>
          </p:cNvPr>
          <p:cNvSpPr txBox="1"/>
          <p:nvPr/>
        </p:nvSpPr>
        <p:spPr>
          <a:xfrm>
            <a:off x="0" y="1348145"/>
            <a:ext cx="89038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21° GIORNO PO (12/12) </a:t>
            </a:r>
            <a:r>
              <a:rPr lang="it-IT" dirty="0" err="1"/>
              <a:t>EGDS</a:t>
            </a:r>
            <a:r>
              <a:rPr lang="it-IT" dirty="0" err="1">
                <a:sym typeface="Wingdings" pitchFamily="2" charset="2"/>
              </a:rPr>
              <a:t></a:t>
            </a:r>
            <a:r>
              <a:rPr lang="it-IT" dirty="0" err="1"/>
              <a:t>Rimozione</a:t>
            </a:r>
            <a:r>
              <a:rPr lang="it-IT" dirty="0"/>
              <a:t> </a:t>
            </a:r>
            <a:r>
              <a:rPr lang="it-IT" dirty="0" err="1"/>
              <a:t>Megastent</a:t>
            </a:r>
            <a:r>
              <a:rPr lang="it-IT" dirty="0"/>
              <a:t> e posizionamento </a:t>
            </a:r>
          </a:p>
          <a:p>
            <a:r>
              <a:rPr lang="it-IT" dirty="0"/>
              <a:t>                                           </a:t>
            </a:r>
            <a:r>
              <a:rPr lang="it-IT" dirty="0" err="1"/>
              <a:t>esosponge</a:t>
            </a:r>
            <a:endParaRPr lang="it-IT" dirty="0"/>
          </a:p>
          <a:p>
            <a:endParaRPr lang="it-IT" dirty="0"/>
          </a:p>
          <a:p>
            <a:r>
              <a:rPr lang="it-IT" dirty="0"/>
              <a:t>26° GIORNO PO (17/12) </a:t>
            </a:r>
            <a:r>
              <a:rPr lang="it-IT" dirty="0" err="1"/>
              <a:t>EGDS</a:t>
            </a:r>
            <a:r>
              <a:rPr lang="it-IT" dirty="0" err="1">
                <a:sym typeface="Wingdings" pitchFamily="2" charset="2"/>
              </a:rPr>
              <a:t></a:t>
            </a:r>
            <a:r>
              <a:rPr lang="it-IT" dirty="0" err="1"/>
              <a:t>Rimozione</a:t>
            </a:r>
            <a:r>
              <a:rPr lang="it-IT" dirty="0"/>
              <a:t> </a:t>
            </a:r>
            <a:r>
              <a:rPr lang="it-IT" dirty="0" err="1"/>
              <a:t>esosponge</a:t>
            </a:r>
            <a:r>
              <a:rPr lang="it-IT" dirty="0"/>
              <a:t> e posizionamento </a:t>
            </a:r>
          </a:p>
          <a:p>
            <a:r>
              <a:rPr lang="it-IT" dirty="0"/>
              <a:t>		        LAMS</a:t>
            </a:r>
          </a:p>
          <a:p>
            <a:endParaRPr lang="it-IT" dirty="0"/>
          </a:p>
          <a:p>
            <a:r>
              <a:rPr lang="it-IT" b="1" dirty="0"/>
              <a:t>32° GIORNO PO (23/12) Dimissione con Sondino Naso-digiunale </a:t>
            </a:r>
          </a:p>
          <a:p>
            <a:r>
              <a:rPr lang="it-IT" b="1" dirty="0"/>
              <a:t>                                           per nutrizione enterale totale</a:t>
            </a:r>
          </a:p>
          <a:p>
            <a:endParaRPr lang="it-IT" dirty="0"/>
          </a:p>
          <a:p>
            <a:r>
              <a:rPr lang="it-IT" dirty="0"/>
              <a:t>29/12 EGDS</a:t>
            </a:r>
            <a:r>
              <a:rPr lang="it-IT" dirty="0">
                <a:sym typeface="Wingdings" pitchFamily="2" charset="2"/>
              </a:rPr>
              <a:t> LAMS in sede senza spandimento mdc</a:t>
            </a:r>
          </a:p>
          <a:p>
            <a:endParaRPr lang="it-IT" dirty="0">
              <a:sym typeface="Wingdings" pitchFamily="2" charset="2"/>
            </a:endParaRPr>
          </a:p>
          <a:p>
            <a:r>
              <a:rPr lang="it-IT" dirty="0">
                <a:sym typeface="Wingdings" pitchFamily="2" charset="2"/>
              </a:rPr>
              <a:t>06/01 TAC addome mdc      </a:t>
            </a:r>
            <a:r>
              <a:rPr lang="it-IT" dirty="0"/>
              <a:t>esiti di bypass gastrico; </a:t>
            </a:r>
          </a:p>
          <a:p>
            <a:r>
              <a:rPr lang="it-IT" b="1" dirty="0"/>
              <a:t>			</a:t>
            </a:r>
            <a:r>
              <a:rPr lang="it-IT" dirty="0"/>
              <a:t>protesi gastro-digiunale pervia, </a:t>
            </a:r>
          </a:p>
          <a:p>
            <a:pPr lvl="6"/>
            <a:r>
              <a:rPr lang="it-IT" dirty="0"/>
              <a:t>nessuno spandimento di contrasto</a:t>
            </a:r>
          </a:p>
          <a:p>
            <a:pPr lvl="6"/>
            <a:r>
              <a:rPr lang="it-IT" dirty="0"/>
              <a:t> orale lungo il tubo digerente</a:t>
            </a:r>
          </a:p>
          <a:p>
            <a:pPr lvl="6"/>
            <a:endParaRPr lang="it-IT" b="1" dirty="0"/>
          </a:p>
          <a:p>
            <a:pPr lvl="6"/>
            <a:endParaRPr lang="it-IT" dirty="0"/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1B37990-6B50-2844-AA35-39066A21C82B}"/>
              </a:ext>
            </a:extLst>
          </p:cNvPr>
          <p:cNvSpPr txBox="1"/>
          <p:nvPr/>
        </p:nvSpPr>
        <p:spPr>
          <a:xfrm>
            <a:off x="0" y="5565742"/>
            <a:ext cx="6547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09/01 EGDS </a:t>
            </a:r>
            <a:r>
              <a:rPr lang="it-IT" dirty="0">
                <a:sym typeface="Wingdings" pitchFamily="2" charset="2"/>
              </a:rPr>
              <a:t> </a:t>
            </a:r>
            <a:r>
              <a:rPr lang="it-IT" dirty="0" err="1">
                <a:sym typeface="Wingdings" pitchFamily="2" charset="2"/>
              </a:rPr>
              <a:t>riepitelizzazione</a:t>
            </a:r>
            <a:r>
              <a:rPr lang="it-IT" dirty="0">
                <a:sym typeface="Wingdings" pitchFamily="2" charset="2"/>
              </a:rPr>
              <a:t> completa anastomosi, </a:t>
            </a:r>
          </a:p>
          <a:p>
            <a:r>
              <a:rPr lang="it-IT" dirty="0">
                <a:sym typeface="Wingdings" pitchFamily="2" charset="2"/>
              </a:rPr>
              <a:t>          rimozione LAMS</a:t>
            </a:r>
            <a:r>
              <a:rPr lang="it-IT" dirty="0"/>
              <a:t>; SND in sede, concessa alimentazione fibrosa</a:t>
            </a:r>
          </a:p>
          <a:p>
            <a:endParaRPr lang="it-IT" b="1" dirty="0"/>
          </a:p>
          <a:p>
            <a:r>
              <a:rPr lang="it-IT" dirty="0"/>
              <a:t>24/01 </a:t>
            </a:r>
            <a:r>
              <a:rPr lang="it-IT" dirty="0">
                <a:sym typeface="Wingdings" pitchFamily="2" charset="2"/>
              </a:rPr>
              <a:t> EGDS  rimozione SND e ripresa alimentazione</a:t>
            </a:r>
            <a:endParaRPr lang="it-IT" dirty="0"/>
          </a:p>
        </p:txBody>
      </p:sp>
      <p:pic>
        <p:nvPicPr>
          <p:cNvPr id="5" name="registrazione tac 2" descr="registrazione tac 2">
            <a:hlinkClick r:id="" action="ppaction://media"/>
            <a:extLst>
              <a:ext uri="{FF2B5EF4-FFF2-40B4-BE49-F238E27FC236}">
                <a16:creationId xmlns:a16="http://schemas.microsoft.com/office/drawing/2014/main" id="{1E87BE8E-5F66-F541-8913-282E4369FC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42739" y="91930"/>
            <a:ext cx="4949716" cy="395977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33B2025-DB3A-684B-B07E-BECF5AFBC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3716" y="3610303"/>
            <a:ext cx="4996900" cy="315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2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2C7200B-1DB1-BA40-A598-DDD6E05435F0}"/>
              </a:ext>
            </a:extLst>
          </p:cNvPr>
          <p:cNvSpPr txBox="1"/>
          <p:nvPr/>
        </p:nvSpPr>
        <p:spPr>
          <a:xfrm>
            <a:off x="1824831" y="156194"/>
            <a:ext cx="81639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spc="-50" dirty="0">
                <a:solidFill>
                  <a:srgbClr val="374D81"/>
                </a:solidFill>
                <a:ea typeface="+mj-ea"/>
                <a:cs typeface="+mj-cs"/>
              </a:rPr>
              <a:t>PRINCIPI GUIDA DELLA STRATEGIA TERAPEUTICA</a:t>
            </a:r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BD72E7-BE37-A742-AFCA-C94B32BD7A1D}"/>
              </a:ext>
            </a:extLst>
          </p:cNvPr>
          <p:cNvSpPr txBox="1"/>
          <p:nvPr/>
        </p:nvSpPr>
        <p:spPr>
          <a:xfrm>
            <a:off x="3310758" y="699809"/>
            <a:ext cx="46855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sng" spc="-50" dirty="0">
                <a:solidFill>
                  <a:srgbClr val="374D81"/>
                </a:solidFill>
                <a:ea typeface="+mj-ea"/>
                <a:cs typeface="+mj-cs"/>
              </a:rPr>
              <a:t>CONTROLLO PRECOCE DELLA FONTE SETTICA</a:t>
            </a:r>
            <a:br>
              <a:rPr lang="it-IT" sz="2000" b="1" spc="-50" dirty="0">
                <a:solidFill>
                  <a:srgbClr val="374D81"/>
                </a:solidFill>
                <a:ea typeface="+mj-ea"/>
                <a:cs typeface="+mj-cs"/>
              </a:rPr>
            </a:br>
            <a:endParaRPr lang="it-IT" sz="2000" b="1" i="1" spc="-50" dirty="0">
              <a:solidFill>
                <a:srgbClr val="374D81"/>
              </a:solidFill>
              <a:ea typeface="+mj-ea"/>
              <a:cs typeface="+mj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4BEA17-AB95-404D-9308-D8BC708670FB}"/>
              </a:ext>
            </a:extLst>
          </p:cNvPr>
          <p:cNvSpPr txBox="1"/>
          <p:nvPr/>
        </p:nvSpPr>
        <p:spPr>
          <a:xfrm>
            <a:off x="3310758" y="3681242"/>
            <a:ext cx="3773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sng" spc="-50" dirty="0">
                <a:solidFill>
                  <a:srgbClr val="374D81"/>
                </a:solidFill>
                <a:ea typeface="+mj-ea"/>
                <a:cs typeface="+mj-cs"/>
              </a:rPr>
              <a:t>STRATEGIA DI “DAMAGE CONTROL”</a:t>
            </a:r>
            <a:br>
              <a:rPr lang="it-IT" sz="2000" b="1" u="sng" spc="-50" dirty="0">
                <a:solidFill>
                  <a:srgbClr val="374D81"/>
                </a:solidFill>
                <a:ea typeface="+mj-ea"/>
                <a:cs typeface="+mj-cs"/>
              </a:rPr>
            </a:br>
            <a:endParaRPr lang="it-IT" sz="2000" b="1" i="1" spc="-50" dirty="0">
              <a:solidFill>
                <a:srgbClr val="374D81"/>
              </a:solidFill>
              <a:ea typeface="+mj-ea"/>
              <a:cs typeface="+mj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7B3315F-341B-9A4B-8DBA-FC9A6BE6E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49" y="1126271"/>
            <a:ext cx="5633465" cy="143885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3C19CDB-E734-1A40-A4E3-C410A72D7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49" y="2684117"/>
            <a:ext cx="8878707" cy="90893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8758443-7530-CD47-8BF1-3A80F9A99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1010"/>
            <a:ext cx="7378262" cy="110737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F0A9EAB-E25D-2649-8035-166FC7717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34" y="5394760"/>
            <a:ext cx="5080466" cy="124328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89E94BE-8E85-2746-AF64-6D3D565D6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7300" y="5362505"/>
            <a:ext cx="6877866" cy="114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5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D112816-9BC6-AD4F-81C1-8BB13CEFC243}"/>
              </a:ext>
            </a:extLst>
          </p:cNvPr>
          <p:cNvSpPr txBox="1"/>
          <p:nvPr/>
        </p:nvSpPr>
        <p:spPr>
          <a:xfrm>
            <a:off x="2014017" y="346840"/>
            <a:ext cx="81639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spc="-50" dirty="0">
                <a:solidFill>
                  <a:srgbClr val="374D81"/>
                </a:solidFill>
                <a:ea typeface="+mj-ea"/>
                <a:cs typeface="+mj-cs"/>
              </a:rPr>
              <a:t>PRINCIPI GUIDA DELLA STRATEGIA TERAPEUTICA</a:t>
            </a:r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F25F052-7E9F-9340-B333-E73EBA4C50FC}"/>
              </a:ext>
            </a:extLst>
          </p:cNvPr>
          <p:cNvSpPr txBox="1"/>
          <p:nvPr/>
        </p:nvSpPr>
        <p:spPr>
          <a:xfrm>
            <a:off x="3778946" y="977782"/>
            <a:ext cx="3513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u="sng" spc="-50" dirty="0">
                <a:solidFill>
                  <a:srgbClr val="374D81"/>
                </a:solidFill>
                <a:ea typeface="+mj-ea"/>
                <a:cs typeface="+mj-cs"/>
              </a:rPr>
              <a:t>APPROCCIO ENDOSCOPICO</a:t>
            </a:r>
            <a:endParaRPr lang="it-IT" sz="2400" b="1" i="1" spc="-50" dirty="0">
              <a:solidFill>
                <a:srgbClr val="374D81"/>
              </a:solidFill>
              <a:ea typeface="+mj-ea"/>
              <a:cs typeface="+mj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B10C15-48F4-C34F-8493-EF1D99C321F5}"/>
              </a:ext>
            </a:extLst>
          </p:cNvPr>
          <p:cNvSpPr txBox="1"/>
          <p:nvPr/>
        </p:nvSpPr>
        <p:spPr>
          <a:xfrm>
            <a:off x="2014017" y="3470413"/>
            <a:ext cx="6975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u="sng" spc="-50" dirty="0">
                <a:solidFill>
                  <a:srgbClr val="374D81"/>
                </a:solidFill>
                <a:ea typeface="+mj-ea"/>
                <a:cs typeface="+mj-cs"/>
              </a:rPr>
              <a:t>TRATTAMENTO MULTIMODALE FINO ALLA GUARIGIONE</a:t>
            </a:r>
            <a:br>
              <a:rPr lang="it-IT" sz="2400" b="1" u="sng" spc="-50" dirty="0">
                <a:solidFill>
                  <a:srgbClr val="374D81"/>
                </a:solidFill>
                <a:ea typeface="+mj-ea"/>
                <a:cs typeface="+mj-cs"/>
              </a:rPr>
            </a:br>
            <a:endParaRPr lang="it-IT" sz="2400" b="1" spc="-50" dirty="0">
              <a:solidFill>
                <a:srgbClr val="374D81"/>
              </a:solidFill>
              <a:ea typeface="+mj-ea"/>
              <a:cs typeface="+mj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3AEF0FF-3148-344F-934C-891E96F8E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76" y="1439447"/>
            <a:ext cx="7370160" cy="131951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F3D5FFC-4115-504B-8D1D-006BE95F6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172" y="1571733"/>
            <a:ext cx="4270252" cy="185726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B256C53-FA1D-F447-ABD4-B0CA29942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76" y="5505686"/>
            <a:ext cx="9879421" cy="79751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D3BC845-E44A-D748-AC30-FBA710709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935083"/>
            <a:ext cx="8534400" cy="9144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BAB5A89-D2A8-BA4E-84A7-4A20565FB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576" y="4733266"/>
            <a:ext cx="88646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506" y="907808"/>
            <a:ext cx="7442791" cy="3227514"/>
          </a:xfrm>
        </p:spPr>
        <p:txBody>
          <a:bodyPr/>
          <a:lstStyle/>
          <a:p>
            <a:r>
              <a:rPr lang="it-IT" i="1" dirty="0"/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4168</TotalTime>
  <Words>336</Words>
  <Application>Microsoft Macintosh PowerPoint</Application>
  <PresentationFormat>Widescreen</PresentationFormat>
  <Paragraphs>67</Paragraphs>
  <Slides>9</Slides>
  <Notes>0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RetrospectVTI</vt:lpstr>
      <vt:lpstr>Hybrid laparoscopic-endoscopic management of near-complete gastrojejeunal anastomotic dehiscence after revisional RYGB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Microsoft Office User</cp:lastModifiedBy>
  <cp:revision>50</cp:revision>
  <dcterms:created xsi:type="dcterms:W3CDTF">2022-02-27T17:36:31Z</dcterms:created>
  <dcterms:modified xsi:type="dcterms:W3CDTF">2026-09-18T09:36:26Z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